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59" r:id="rId4"/>
    <p:sldId id="29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5F1"/>
    <a:srgbClr val="508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howGuides="1">
      <p:cViewPr>
        <p:scale>
          <a:sx n="100" d="100"/>
          <a:sy n="100" d="100"/>
        </p:scale>
        <p:origin x="-42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40401" cy="1404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B966E-5E1F-4B03-AF1D-ABC2B1C3C408}" type="datetimeFigureOut">
              <a:rPr lang="uk-UA" smtClean="0"/>
              <a:pPr/>
              <a:t>30.11.2021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86F77-1397-4918-9E6C-D5677F0F1F13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432D-5308-48C8-A06F-67C7FC10B7E1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4790-2569-4CBC-BA69-DD798FBA6311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D1D4-B5BD-4CFE-8A73-2812C8044AA4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A11E-C5F1-4C30-9B58-9F1A291FA343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CD91-0D35-4379-B244-9BEC1E2EC88E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7F38-E606-4386-9CDD-83354CC4F21E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D03-F4E6-4585-A17A-FFB7AE8847F5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99C5-41EE-4311-8748-5BA67F66A791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4FB8-C4CE-48FC-A286-2C5118B342EF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C51D-037E-40AF-81FD-241DE9ADE861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5E22-951E-4934-8982-4D63472FB15A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FF9F-A346-40AE-AA14-2D3A74B97913}" type="datetime1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/>
              <a:t>Т.Семигіна, 08.04.2021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65AC-3488-4BA3-A580-6BCA2FE131E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1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360" y="3148198"/>
            <a:ext cx="6598847" cy="982807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Присвоєння, підтвердження та визнання </a:t>
            </a:r>
            <a:b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 кваліфікацій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0762" y="4973411"/>
            <a:ext cx="5616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Тетяна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Семигіна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політ. наук, професор, член НАК</a:t>
            </a:r>
          </a:p>
          <a:p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р.</a:t>
            </a:r>
          </a:p>
        </p:txBody>
      </p:sp>
    </p:spTree>
    <p:extLst>
      <p:ext uri="{BB962C8B-B14F-4D97-AF65-F5344CB8AC3E}">
        <p14:creationId xmlns:p14="http://schemas.microsoft.com/office/powerpoint/2010/main" val="36181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603D42-9C4B-4CA6-9BAF-7ABA214B4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976"/>
          </a:xfrm>
          <a:prstGeom prst="rect">
            <a:avLst/>
          </a:prstGeom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9559" y="199777"/>
            <a:ext cx="11231563" cy="123825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 в Україні на нинішньому етапі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339560" y="1463386"/>
            <a:ext cx="3650426" cy="62388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25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кваліфікації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half" idx="4294967295"/>
          </p:nvPr>
        </p:nvSpPr>
        <p:spPr>
          <a:xfrm>
            <a:off x="339559" y="2305792"/>
            <a:ext cx="3650426" cy="280802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lvl="0">
              <a:spcBef>
                <a:spcPts val="1800"/>
              </a:spcBef>
              <a:buBlip>
                <a:blip r:embed="rId3"/>
              </a:buBlip>
            </a:pPr>
            <a:r>
              <a:rPr lang="uk-UA" dirty="0"/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вищої освіти</a:t>
            </a:r>
          </a:p>
          <a:p>
            <a:pPr lvl="0">
              <a:spcBef>
                <a:spcPts val="1800"/>
              </a:spcBef>
              <a:buBlip>
                <a:blip r:embed="rId3"/>
              </a:buBlip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Інші заклади освіти та суб’єкти освітньої діяльності (ОД) </a:t>
            </a:r>
          </a:p>
          <a:p>
            <a:pPr lvl="0">
              <a:spcBef>
                <a:spcPts val="1800"/>
              </a:spcBef>
              <a:buBlip>
                <a:blip r:embed="rId3"/>
              </a:buBlip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Наукові організації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270786" y="1463386"/>
            <a:ext cx="6598847" cy="62388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 кваліфікації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270788" y="2305792"/>
            <a:ext cx="2527217" cy="280802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uk-UA" dirty="0"/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вищої освіти (за певних умов)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Заклади ПТО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 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38406" y="2446193"/>
            <a:ext cx="3790827" cy="8424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Сертифікаційні центри </a:t>
            </a:r>
          </a:p>
          <a:p>
            <a:pPr algn="ctr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(державні та недержавні, акредитовані для сертифікації персоналу)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8406" y="3429001"/>
            <a:ext cx="3790827" cy="7020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 асоціації</a:t>
            </a:r>
          </a:p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(Асоціація адвокатів)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38406" y="4271406"/>
            <a:ext cx="3790827" cy="8424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зайнятості</a:t>
            </a:r>
          </a:p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(підтвердження результатів неформального навчання; кухарі)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45574" y="5535015"/>
            <a:ext cx="8424059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Численні курси, навчальні корпоративні центри, тренінгові центри тощо - ???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960" y="6096619"/>
            <a:ext cx="758165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 та </a:t>
            </a:r>
            <a:r>
              <a:rPr lang="uk-UA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інформальна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освіта як тренд сучасності - ???</a:t>
            </a:r>
          </a:p>
        </p:txBody>
      </p:sp>
    </p:spTree>
    <p:extLst>
      <p:ext uri="{BB962C8B-B14F-4D97-AF65-F5344CB8AC3E}">
        <p14:creationId xmlns:p14="http://schemas.microsoft.com/office/powerpoint/2010/main" val="279246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68934" y="1850653"/>
            <a:ext cx="3858294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ВИРАЗНА ПРОЦЕДУРА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17203" y="2903639"/>
            <a:ext cx="4352431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ОЦІНЮВАЧІВ</a:t>
            </a: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68934" y="3975382"/>
            <a:ext cx="3858294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СЕРТИФІКАТИ (ОБЛІК)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60762" y="620980"/>
            <a:ext cx="3790827" cy="5616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 та підтвердження </a:t>
            </a:r>
            <a:b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 кваліфікацій кваліфікаційними центрами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 постановою Кабінету Міністрів України                від 15.09.2021 р. № 956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b="1" i="1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96537" y="5064903"/>
            <a:ext cx="3650426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8763619" y="6237020"/>
            <a:ext cx="2743200" cy="365125"/>
          </a:xfrm>
        </p:spPr>
        <p:txBody>
          <a:bodyPr/>
          <a:lstStyle/>
          <a:p>
            <a:fld id="{FEFD65AC-3488-4BA3-A580-6BCA2FE131E2}" type="slidenum"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Семигіна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03.12.2021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Штриховая стрелка вправо 38"/>
          <p:cNvSpPr/>
          <p:nvPr/>
        </p:nvSpPr>
        <p:spPr>
          <a:xfrm>
            <a:off x="4702084" y="3111655"/>
            <a:ext cx="1123208" cy="561604"/>
          </a:xfrm>
          <a:prstGeom prst="stripedRightArrow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кругленный прямоугольник 6"/>
          <p:cNvSpPr/>
          <p:nvPr/>
        </p:nvSpPr>
        <p:spPr>
          <a:xfrm>
            <a:off x="5164542" y="797668"/>
            <a:ext cx="5143488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ВІДПОВІДНО ДО ПРОФЕСІЙНОГО СТАНДАРТУ</a:t>
            </a:r>
          </a:p>
        </p:txBody>
      </p:sp>
    </p:spTree>
    <p:extLst>
      <p:ext uri="{BB962C8B-B14F-4D97-AF65-F5344CB8AC3E}">
        <p14:creationId xmlns:p14="http://schemas.microsoft.com/office/powerpoint/2010/main" val="279246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236401" y="3199135"/>
            <a:ext cx="4519608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ДОКУМЕНТІВ</a:t>
            </a:r>
            <a:endParaRPr lang="uk-U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86080" y="4264242"/>
            <a:ext cx="3858294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СЕРТИФІКАТИ (ОБЛІК)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60762" y="620980"/>
            <a:ext cx="3790827" cy="5616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визнання в Україні професійних кваліфікацій, </a:t>
            </a:r>
            <a:b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здобутих в інших країнах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 постановою Кабінету Міністрів України                 від 02.06.2021 р. № 576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b="1" i="1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61758" y="5260948"/>
            <a:ext cx="3650426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ПРОЗОРІСТЬ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8763619" y="6237020"/>
            <a:ext cx="2743200" cy="365125"/>
          </a:xfrm>
        </p:spPr>
        <p:txBody>
          <a:bodyPr/>
          <a:lstStyle/>
          <a:p>
            <a:fld id="{FEFD65AC-3488-4BA3-A580-6BCA2FE131E2}" type="slidenum"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Семигіна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03.12.2021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Штриховая стрелка вправо 38"/>
          <p:cNvSpPr/>
          <p:nvPr/>
        </p:nvSpPr>
        <p:spPr>
          <a:xfrm>
            <a:off x="4702084" y="3111655"/>
            <a:ext cx="1123208" cy="561604"/>
          </a:xfrm>
          <a:prstGeom prst="stripedRightArrow">
            <a:avLst/>
          </a:prstGeom>
          <a:solidFill>
            <a:schemeClr val="bg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кругленный прямоугольник 6"/>
          <p:cNvSpPr/>
          <p:nvPr/>
        </p:nvSpPr>
        <p:spPr>
          <a:xfrm>
            <a:off x="5164541" y="613583"/>
            <a:ext cx="5283889" cy="1411407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ВІДПОВІДНО ДО ПРОФЕСІЙНОГО СТАНДАРТУ </a:t>
            </a:r>
          </a:p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відсутності – кваліфікаційної характеристики)</a:t>
            </a:r>
          </a:p>
        </p:txBody>
      </p:sp>
      <p:sp>
        <p:nvSpPr>
          <p:cNvPr id="13" name="Скругленный прямоугольник 4">
            <a:extLst>
              <a:ext uri="{FF2B5EF4-FFF2-40B4-BE49-F238E27FC236}">
                <a16:creationId xmlns:a16="http://schemas.microsoft.com/office/drawing/2014/main" id="{FB9FE787-FB0C-4215-A63A-2278651A4F10}"/>
              </a:ext>
            </a:extLst>
          </p:cNvPr>
          <p:cNvSpPr/>
          <p:nvPr/>
        </p:nvSpPr>
        <p:spPr>
          <a:xfrm>
            <a:off x="5986080" y="2242755"/>
            <a:ext cx="3858294" cy="702005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ВИРАЗНА ПРОЦЕДУРА</a:t>
            </a:r>
          </a:p>
        </p:txBody>
      </p:sp>
    </p:spTree>
    <p:extLst>
      <p:ext uri="{BB962C8B-B14F-4D97-AF65-F5344CB8AC3E}">
        <p14:creationId xmlns:p14="http://schemas.microsoft.com/office/powerpoint/2010/main" val="231748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79960" y="0"/>
            <a:ext cx="10515600" cy="1325563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 модель: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бачення НАК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7980" y="6200229"/>
            <a:ext cx="4114800" cy="365125"/>
          </a:xfrm>
        </p:spPr>
        <p:txBody>
          <a:bodyPr/>
          <a:lstStyle/>
          <a:p>
            <a:r>
              <a:rPr lang="uk-UA" dirty="0" err="1"/>
              <a:t>Т.Семигіна</a:t>
            </a:r>
            <a:r>
              <a:rPr lang="uk-UA" dirty="0"/>
              <a:t>, 03.12.2021</a:t>
            </a: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7B477E2-D889-4247-86CD-3AA0FFBB9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559" y="1042183"/>
            <a:ext cx="10530075" cy="561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5F5697BD-6832-42AE-A7D1-6B4F442E4973}"/>
              </a:ext>
            </a:extLst>
          </p:cNvPr>
          <p:cNvSpPr/>
          <p:nvPr/>
        </p:nvSpPr>
        <p:spPr>
          <a:xfrm>
            <a:off x="1041564" y="1463386"/>
            <a:ext cx="3510025" cy="982807"/>
          </a:xfrm>
          <a:prstGeom prst="ellipse">
            <a:avLst/>
          </a:prstGeom>
          <a:solidFill>
            <a:srgbClr val="5083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 суб'єкти визначені нормативно-правовими актами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EA623B8-BC5D-4DA5-8D54-3114F8B2B1FF}"/>
              </a:ext>
            </a:extLst>
          </p:cNvPr>
          <p:cNvSpPr/>
          <p:nvPr/>
        </p:nvSpPr>
        <p:spPr>
          <a:xfrm>
            <a:off x="1603168" y="3059601"/>
            <a:ext cx="1684812" cy="12636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рамка кваліфікацій + галузеві рамки кваліфікацій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F561CBCD-3CFC-4AB3-8582-287562870A18}"/>
              </a:ext>
            </a:extLst>
          </p:cNvPr>
          <p:cNvSpPr/>
          <p:nvPr/>
        </p:nvSpPr>
        <p:spPr>
          <a:xfrm>
            <a:off x="901162" y="4868362"/>
            <a:ext cx="1825213" cy="100120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Класифікатор професій </a:t>
            </a:r>
          </a:p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(видів занять)</a:t>
            </a: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30BFFDEB-39EF-4380-8E15-1AD94A7A2E95}"/>
              </a:ext>
            </a:extLst>
          </p:cNvPr>
          <p:cNvSpPr/>
          <p:nvPr/>
        </p:nvSpPr>
        <p:spPr>
          <a:xfrm>
            <a:off x="3287980" y="4411809"/>
            <a:ext cx="1404010" cy="84240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 стандарти</a:t>
            </a:r>
          </a:p>
        </p:txBody>
      </p:sp>
      <p:cxnSp>
        <p:nvCxnSpPr>
          <p:cNvPr id="32" name="Пряма зі стрілкою 31">
            <a:extLst>
              <a:ext uri="{FF2B5EF4-FFF2-40B4-BE49-F238E27FC236}">
                <a16:creationId xmlns:a16="http://schemas.microsoft.com/office/drawing/2014/main" id="{0F33F7D1-B0A1-49FB-94DE-51B8EB7EEB1A}"/>
              </a:ext>
            </a:extLst>
          </p:cNvPr>
          <p:cNvCxnSpPr>
            <a:cxnSpLocks/>
          </p:cNvCxnSpPr>
          <p:nvPr/>
        </p:nvCxnSpPr>
        <p:spPr>
          <a:xfrm flipV="1">
            <a:off x="3007178" y="5254213"/>
            <a:ext cx="561604" cy="14040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кутник 34">
            <a:extLst>
              <a:ext uri="{FF2B5EF4-FFF2-40B4-BE49-F238E27FC236}">
                <a16:creationId xmlns:a16="http://schemas.microsoft.com/office/drawing/2014/main" id="{F1FAA651-CFB4-4815-BB9F-D02CCA64309F}"/>
              </a:ext>
            </a:extLst>
          </p:cNvPr>
          <p:cNvSpPr/>
          <p:nvPr/>
        </p:nvSpPr>
        <p:spPr>
          <a:xfrm>
            <a:off x="6120444" y="3429000"/>
            <a:ext cx="1870314" cy="9828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Акредитовані НАК кваліфікаційні центри</a:t>
            </a:r>
          </a:p>
        </p:txBody>
      </p: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AE3DC464-BDCC-409F-B611-E8699C7F1CF0}"/>
              </a:ext>
            </a:extLst>
          </p:cNvPr>
          <p:cNvSpPr/>
          <p:nvPr/>
        </p:nvSpPr>
        <p:spPr>
          <a:xfrm>
            <a:off x="5185287" y="1500344"/>
            <a:ext cx="1612718" cy="132556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Уніфікований порядок присудження професійних кваліфікацій</a:t>
            </a: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id="{BB7AA7DC-2C3D-4D1C-8E97-F9DF6725D4A6}"/>
              </a:ext>
            </a:extLst>
          </p:cNvPr>
          <p:cNvSpPr/>
          <p:nvPr/>
        </p:nvSpPr>
        <p:spPr>
          <a:xfrm>
            <a:off x="6938406" y="1500343"/>
            <a:ext cx="1963721" cy="132556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визнання професійних кваліфікацій здобутих в інших країнах</a:t>
            </a:r>
          </a:p>
        </p:txBody>
      </p:sp>
      <p:sp>
        <p:nvSpPr>
          <p:cNvPr id="38" name="Прямокутник 37">
            <a:extLst>
              <a:ext uri="{FF2B5EF4-FFF2-40B4-BE49-F238E27FC236}">
                <a16:creationId xmlns:a16="http://schemas.microsoft.com/office/drawing/2014/main" id="{B9A01D95-887C-46CF-A7CC-21F93DE6DBEC}"/>
              </a:ext>
            </a:extLst>
          </p:cNvPr>
          <p:cNvSpPr/>
          <p:nvPr/>
        </p:nvSpPr>
        <p:spPr>
          <a:xfrm>
            <a:off x="6096000" y="5187733"/>
            <a:ext cx="1894758" cy="98280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 кваліфікацій</a:t>
            </a: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2920307A-95E2-4F35-8546-84EC6F197CAC}"/>
              </a:ext>
            </a:extLst>
          </p:cNvPr>
          <p:cNvSpPr/>
          <p:nvPr/>
        </p:nvSpPr>
        <p:spPr>
          <a:xfrm>
            <a:off x="7912683" y="3399313"/>
            <a:ext cx="2475189" cy="982807"/>
          </a:xfrm>
          <a:prstGeom prst="ellipse">
            <a:avLst/>
          </a:prstGeom>
          <a:solidFill>
            <a:srgbClr val="5083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 різної форми власності</a:t>
            </a:r>
          </a:p>
        </p:txBody>
      </p:sp>
      <p:sp>
        <p:nvSpPr>
          <p:cNvPr id="40" name="Нижний колонтитул 29">
            <a:extLst>
              <a:ext uri="{FF2B5EF4-FFF2-40B4-BE49-F238E27FC236}">
                <a16:creationId xmlns:a16="http://schemas.microsoft.com/office/drawing/2014/main" id="{78AE3E31-280D-47B6-8F47-440B7C2AE85B}"/>
              </a:ext>
            </a:extLst>
          </p:cNvPr>
          <p:cNvSpPr txBox="1">
            <a:spLocks/>
          </p:cNvSpPr>
          <p:nvPr/>
        </p:nvSpPr>
        <p:spPr>
          <a:xfrm>
            <a:off x="3680360" y="629309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Т. Семигіна, 03.12.2021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66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235</Words>
  <Application>Microsoft Office PowerPoint</Application>
  <PresentationFormat>Широкий екран</PresentationFormat>
  <Paragraphs>56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Присвоєння, підтвердження та визнання  професійних кваліфікацій </vt:lpstr>
      <vt:lpstr>Ситуація в Україні на нинішньому етапі</vt:lpstr>
      <vt:lpstr>Презентація PowerPoint</vt:lpstr>
      <vt:lpstr>Презентація PowerPoint</vt:lpstr>
      <vt:lpstr>Структурна модель: бачення НАК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 Windows</dc:creator>
  <cp:lastModifiedBy>Користувач</cp:lastModifiedBy>
  <cp:revision>38</cp:revision>
  <dcterms:created xsi:type="dcterms:W3CDTF">2020-10-09T09:25:00Z</dcterms:created>
  <dcterms:modified xsi:type="dcterms:W3CDTF">2021-11-30T12:55:58Z</dcterms:modified>
</cp:coreProperties>
</file>